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8"/>
  </p:notesMasterIdLst>
  <p:handoutMasterIdLst>
    <p:handoutMasterId r:id="rId9"/>
  </p:handoutMasterIdLst>
  <p:sldIdLst>
    <p:sldId id="372" r:id="rId2"/>
    <p:sldId id="375" r:id="rId3"/>
    <p:sldId id="371" r:id="rId4"/>
    <p:sldId id="378" r:id="rId5"/>
    <p:sldId id="377" r:id="rId6"/>
    <p:sldId id="374" r:id="rId7"/>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706"/>
    <a:srgbClr val="F55F0B"/>
    <a:srgbClr val="F7B309"/>
    <a:srgbClr val="090DB7"/>
    <a:srgbClr val="18481D"/>
    <a:srgbClr val="0099CC"/>
    <a:srgbClr val="23669D"/>
    <a:srgbClr val="CCECFF"/>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9754" autoAdjust="0"/>
  </p:normalViewPr>
  <p:slideViewPr>
    <p:cSldViewPr snapToGrid="0">
      <p:cViewPr varScale="1">
        <p:scale>
          <a:sx n="95" d="100"/>
          <a:sy n="95" d="100"/>
        </p:scale>
        <p:origin x="786" y="78"/>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15"/>
      <c:rotY val="20"/>
      <c:rAngAx val="1"/>
    </c:view3D>
    <c:floor>
      <c:thickness val="0"/>
      <c:spPr>
        <a:noFill/>
        <a:ln>
          <a:noFill/>
        </a:ln>
      </c:spPr>
    </c:floor>
    <c:sideWall>
      <c:thickness val="0"/>
      <c:spPr>
        <a:noFill/>
        <a:ln>
          <a:noFill/>
        </a:ln>
      </c:spPr>
    </c:sideWall>
    <c:backWall>
      <c:thickness val="0"/>
      <c:spPr>
        <a:noFill/>
        <a:ln>
          <a:noFill/>
        </a:ln>
      </c:spPr>
    </c:backWall>
    <c:plotArea>
      <c:layout>
        <c:manualLayout>
          <c:layoutTarget val="inner"/>
          <c:xMode val="edge"/>
          <c:yMode val="edge"/>
          <c:x val="0"/>
          <c:y val="8.6371679610375313E-2"/>
          <c:w val="0.996079301226515"/>
          <c:h val="0.88154112124290462"/>
        </c:manualLayout>
      </c:layout>
      <c:bar3DChart>
        <c:barDir val="col"/>
        <c:grouping val="clustered"/>
        <c:varyColors val="0"/>
        <c:ser>
          <c:idx val="0"/>
          <c:order val="0"/>
          <c:tx>
            <c:strRef>
              <c:f>Лист1!$B$1</c:f>
              <c:strCache>
                <c:ptCount val="1"/>
                <c:pt idx="0">
                  <c:v>Ряд 1</c:v>
                </c:pt>
              </c:strCache>
            </c:strRef>
          </c:tx>
          <c:spPr>
            <a:gradFill>
              <a:gsLst>
                <a:gs pos="0">
                  <a:schemeClr val="accent1">
                    <a:tint val="66000"/>
                    <a:satMod val="160000"/>
                  </a:schemeClr>
                </a:gs>
                <a:gs pos="42000">
                  <a:schemeClr val="accent1"/>
                </a:gs>
                <a:gs pos="100000">
                  <a:schemeClr val="accent1">
                    <a:tint val="23500"/>
                    <a:satMod val="160000"/>
                  </a:schemeClr>
                </a:gs>
              </a:gsLst>
              <a:lin ang="5400000" scaled="0"/>
            </a:gradFill>
            <a:effectLst>
              <a:outerShdw blurRad="76200" dir="20280000" sx="98000" sy="98000" kx="-1200000" algn="bl" rotWithShape="0">
                <a:prstClr val="black">
                  <a:alpha val="20000"/>
                </a:prstClr>
              </a:outerShdw>
            </a:effectLst>
            <a:scene3d>
              <a:camera prst="orthographicFront"/>
              <a:lightRig rig="threePt" dir="t"/>
            </a:scene3d>
            <a:sp3d prstMaterial="clear"/>
          </c:spPr>
          <c:invertIfNegative val="0"/>
          <c:dLbls>
            <c:dLbl>
              <c:idx val="0"/>
              <c:layout>
                <c:manualLayout>
                  <c:x val="7.8413975469700491E-3"/>
                  <c:y val="0.13607595921108426"/>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5682795093940098E-2"/>
                  <c:y val="0.14924460042506024"/>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9603493867425121E-2"/>
                  <c:y val="0.17997142992433734"/>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2014</c:v>
                </c:pt>
                <c:pt idx="1">
                  <c:v>2015</c:v>
                </c:pt>
                <c:pt idx="2">
                  <c:v>2016</c:v>
                </c:pt>
              </c:numCache>
            </c:numRef>
          </c:cat>
          <c:val>
            <c:numRef>
              <c:f>Лист1!$B$2:$B$4</c:f>
              <c:numCache>
                <c:formatCode>General</c:formatCode>
                <c:ptCount val="3"/>
                <c:pt idx="0">
                  <c:v>67</c:v>
                </c:pt>
                <c:pt idx="1">
                  <c:v>113</c:v>
                </c:pt>
                <c:pt idx="2">
                  <c:v>170</c:v>
                </c:pt>
              </c:numCache>
            </c:numRef>
          </c:val>
        </c:ser>
        <c:dLbls>
          <c:showLegendKey val="0"/>
          <c:showVal val="0"/>
          <c:showCatName val="0"/>
          <c:showSerName val="0"/>
          <c:showPercent val="0"/>
          <c:showBubbleSize val="0"/>
        </c:dLbls>
        <c:gapWidth val="164"/>
        <c:gapDepth val="202"/>
        <c:shape val="cylinder"/>
        <c:axId val="54136656"/>
        <c:axId val="54508128"/>
        <c:axId val="0"/>
      </c:bar3DChart>
      <c:catAx>
        <c:axId val="54136656"/>
        <c:scaling>
          <c:orientation val="minMax"/>
        </c:scaling>
        <c:delete val="1"/>
        <c:axPos val="b"/>
        <c:numFmt formatCode="General" sourceLinked="1"/>
        <c:majorTickMark val="out"/>
        <c:minorTickMark val="none"/>
        <c:tickLblPos val="nextTo"/>
        <c:crossAx val="54508128"/>
        <c:crosses val="autoZero"/>
        <c:auto val="1"/>
        <c:lblAlgn val="ctr"/>
        <c:lblOffset val="100"/>
        <c:noMultiLvlLbl val="0"/>
      </c:catAx>
      <c:valAx>
        <c:axId val="54508128"/>
        <c:scaling>
          <c:orientation val="minMax"/>
        </c:scaling>
        <c:delete val="1"/>
        <c:axPos val="l"/>
        <c:majorGridlines>
          <c:spPr>
            <a:ln>
              <a:noFill/>
            </a:ln>
          </c:spPr>
        </c:majorGridlines>
        <c:numFmt formatCode="General" sourceLinked="1"/>
        <c:majorTickMark val="out"/>
        <c:minorTickMark val="none"/>
        <c:tickLblPos val="nextTo"/>
        <c:crossAx val="54136656"/>
        <c:crosses val="autoZero"/>
        <c:crossBetween val="between"/>
      </c:valAx>
    </c:plotArea>
    <c:plotVisOnly val="1"/>
    <c:dispBlanksAs val="gap"/>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800" b="0"/>
            </a:pPr>
            <a:r>
              <a:rPr lang="ru-RU" sz="1800" b="0" dirty="0"/>
              <a:t>Структура займов по видам деятельности 2016 </a:t>
            </a:r>
          </a:p>
        </c:rich>
      </c:tx>
      <c:overlay val="0"/>
    </c:title>
    <c:autoTitleDeleted val="0"/>
    <c:plotArea>
      <c:layout>
        <c:manualLayout>
          <c:layoutTarget val="inner"/>
          <c:xMode val="edge"/>
          <c:yMode val="edge"/>
          <c:x val="0.20361449265719259"/>
          <c:y val="0.31635632878304787"/>
          <c:w val="0.6704991865564478"/>
          <c:h val="0.52083659897019108"/>
        </c:manualLayout>
      </c:layout>
      <c:pieChart>
        <c:varyColors val="1"/>
        <c:ser>
          <c:idx val="0"/>
          <c:order val="0"/>
          <c:explosion val="12"/>
          <c:dLbls>
            <c:dLbl>
              <c:idx val="1"/>
              <c:layout>
                <c:manualLayout>
                  <c:x val="0"/>
                  <c:y val="0.1935792853397757"/>
                </c:manualLayout>
              </c:layout>
              <c:showLegendKey val="0"/>
              <c:showVal val="0"/>
              <c:showCatName val="1"/>
              <c:showSerName val="0"/>
              <c:showPercent val="1"/>
              <c:showBubbleSize val="0"/>
              <c:extLst>
                <c:ext xmlns:c15="http://schemas.microsoft.com/office/drawing/2012/chart" uri="{CE6537A1-D6FC-4f65-9D91-7224C49458BB}">
                  <c15:layout>
                    <c:manualLayout>
                      <c:w val="0.19080500642737663"/>
                      <c:h val="0.15220830433344307"/>
                    </c:manualLayout>
                  </c15:layout>
                </c:ext>
              </c:extLst>
            </c:dLbl>
            <c:dLbl>
              <c:idx val="2"/>
              <c:layout>
                <c:manualLayout>
                  <c:x val="-4.1308370642295901E-2"/>
                  <c:y val="1.3154126479916015E-2"/>
                </c:manualLayout>
              </c:layout>
              <c:showLegendKey val="0"/>
              <c:showVal val="0"/>
              <c:showCatName val="1"/>
              <c:showSerName val="0"/>
              <c:showPercent val="1"/>
              <c:showBubbleSize val="0"/>
              <c:extLst>
                <c:ext xmlns:c15="http://schemas.microsoft.com/office/drawing/2012/chart" uri="{CE6537A1-D6FC-4f65-9D91-7224C49458BB}"/>
              </c:extLst>
            </c:dLbl>
            <c:dLbl>
              <c:idx val="3"/>
              <c:layout>
                <c:manualLayout>
                  <c:x val="1.4878817908083878E-2"/>
                  <c:y val="0.10220024509153046"/>
                </c:manualLayout>
              </c:layout>
              <c:showLegendKey val="0"/>
              <c:showVal val="0"/>
              <c:showCatName val="1"/>
              <c:showSerName val="0"/>
              <c:showPercent val="1"/>
              <c:showBubbleSize val="0"/>
              <c:extLst>
                <c:ext xmlns:c15="http://schemas.microsoft.com/office/drawing/2012/chart" uri="{CE6537A1-D6FC-4f65-9D91-7224C49458BB}"/>
              </c:extLst>
            </c:dLbl>
            <c:dLbl>
              <c:idx val="4"/>
              <c:layout>
                <c:manualLayout>
                  <c:x val="0"/>
                  <c:y val="2.7852863562901207E-2"/>
                </c:manualLayout>
              </c:layout>
              <c:showLegendKey val="0"/>
              <c:showVal val="0"/>
              <c:showCatName val="1"/>
              <c:showSerName val="0"/>
              <c:showPercent val="1"/>
              <c:showBubbleSize val="0"/>
              <c:extLst>
                <c:ext xmlns:c15="http://schemas.microsoft.com/office/drawing/2012/chart" uri="{CE6537A1-D6FC-4f65-9D91-7224C49458BB}"/>
              </c:extLst>
            </c:dLbl>
            <c:dLbl>
              <c:idx val="6"/>
              <c:layout>
                <c:manualLayout>
                  <c:x val="-4.2073820206886808E-3"/>
                  <c:y val="1.9117077626247585E-2"/>
                </c:manualLayout>
              </c:layout>
              <c:showLegendKey val="0"/>
              <c:showVal val="0"/>
              <c:showCatName val="1"/>
              <c:showSerName val="0"/>
              <c:showPercent val="1"/>
              <c:showBubbleSize val="0"/>
              <c:extLst>
                <c:ext xmlns:c15="http://schemas.microsoft.com/office/drawing/2012/chart" uri="{CE6537A1-D6FC-4f65-9D91-7224C49458BB}">
                  <c15:layout>
                    <c:manualLayout>
                      <c:w val="0.2146492921159513"/>
                      <c:h val="0.19875716814501773"/>
                    </c:manualLayout>
                  </c15:layout>
                </c:ext>
              </c:extLst>
            </c:dLbl>
            <c:dLbl>
              <c:idx val="7"/>
              <c:layout>
                <c:manualLayout>
                  <c:x val="-0.14433946365628023"/>
                  <c:y val="-3.9240994388997294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200"/>
                </a:pPr>
                <a:endParaRPr lang="ru-RU"/>
              </a:p>
            </c:txPr>
            <c:showLegendKey val="0"/>
            <c:showVal val="0"/>
            <c:showCatName val="1"/>
            <c:showSerName val="0"/>
            <c:showPercent val="1"/>
            <c:showBubbleSize val="0"/>
            <c:showLeaderLines val="1"/>
            <c:extLst>
              <c:ext xmlns:c15="http://schemas.microsoft.com/office/drawing/2012/chart" uri="{CE6537A1-D6FC-4f65-9D91-7224C49458BB}"/>
            </c:extLst>
          </c:dLbls>
          <c:cat>
            <c:strRef>
              <c:f>Графики!$A$37:$A$44</c:f>
              <c:strCache>
                <c:ptCount val="8"/>
                <c:pt idx="0">
                  <c:v>Оптовая торговля</c:v>
                </c:pt>
                <c:pt idx="1">
                  <c:v>Розничная торговля</c:v>
                </c:pt>
                <c:pt idx="2">
                  <c:v>Производство</c:v>
                </c:pt>
                <c:pt idx="3">
                  <c:v>Строительство</c:v>
                </c:pt>
                <c:pt idx="4">
                  <c:v>Бытовые услуги</c:v>
                </c:pt>
                <c:pt idx="5">
                  <c:v>Транспортные услуги</c:v>
                </c:pt>
                <c:pt idx="6">
                  <c:v>Сельское хозяйство</c:v>
                </c:pt>
                <c:pt idx="7">
                  <c:v>Другое</c:v>
                </c:pt>
              </c:strCache>
            </c:strRef>
          </c:cat>
          <c:val>
            <c:numRef>
              <c:f>Графики!$R$37:$R$44</c:f>
              <c:numCache>
                <c:formatCode>#,##0</c:formatCode>
                <c:ptCount val="8"/>
                <c:pt idx="0">
                  <c:v>7900</c:v>
                </c:pt>
                <c:pt idx="1">
                  <c:v>14960</c:v>
                </c:pt>
                <c:pt idx="2">
                  <c:v>30200</c:v>
                </c:pt>
                <c:pt idx="3">
                  <c:v>5000</c:v>
                </c:pt>
                <c:pt idx="4">
                  <c:v>7030</c:v>
                </c:pt>
                <c:pt idx="5">
                  <c:v>3000</c:v>
                </c:pt>
                <c:pt idx="6">
                  <c:v>19700</c:v>
                </c:pt>
                <c:pt idx="7">
                  <c:v>3800</c:v>
                </c:pt>
              </c:numCache>
            </c:numRef>
          </c:val>
        </c:ser>
        <c:dLbls>
          <c:showLegendKey val="0"/>
          <c:showVal val="0"/>
          <c:showCatName val="1"/>
          <c:showSerName val="0"/>
          <c:showPercent val="1"/>
          <c:showBubbleSize val="0"/>
          <c:showLeaderLines val="1"/>
        </c:dLbls>
        <c:firstSliceAng val="26"/>
      </c:pieChart>
      <c:spPr>
        <a:noFill/>
        <a:ln w="25400">
          <a:noFill/>
        </a:ln>
      </c:spPr>
    </c:plotArea>
    <c:plotVisOnly val="1"/>
    <c:dispBlanksAs val="zero"/>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0.18376</cdr:x>
      <cdr:y>0.82804</cdr:y>
    </cdr:from>
    <cdr:to>
      <cdr:x>0.80826</cdr:x>
      <cdr:y>0.94767</cdr:y>
    </cdr:to>
    <cdr:sp macro="" textlink="">
      <cdr:nvSpPr>
        <cdr:cNvPr id="2" name="TextBox 1"/>
        <cdr:cNvSpPr txBox="1"/>
      </cdr:nvSpPr>
      <cdr:spPr>
        <a:xfrm xmlns:a="http://schemas.openxmlformats.org/drawingml/2006/main">
          <a:off x="1157278" y="1948066"/>
          <a:ext cx="3932956" cy="2814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600" b="1" dirty="0" smtClean="0"/>
            <a:t>2014                    2015	         2016</a:t>
          </a:r>
          <a:endParaRPr lang="ru-RU" sz="16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20.07.2016</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20.07.2016</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a:extLst/>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smtClean="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smtClean="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smtClean="0">
                  <a:solidFill>
                    <a:srgbClr val="000000"/>
                  </a:solidFill>
                </a:rPr>
                <a:t>	*	Footnote</a:t>
              </a:r>
            </a:p>
            <a:p>
              <a:pPr>
                <a:spcBef>
                  <a:spcPct val="20000"/>
                </a:spcBef>
                <a:defRPr/>
              </a:pPr>
              <a:r>
                <a:rPr kumimoji="0" lang="en-US" sz="1200" smtClean="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mofmicro.ru/" TargetMode="Externa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265569" y="249604"/>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2" name="Прямоугольник 1"/>
          <p:cNvSpPr/>
          <p:nvPr/>
        </p:nvSpPr>
        <p:spPr>
          <a:xfrm>
            <a:off x="345057" y="904169"/>
            <a:ext cx="9256143" cy="1200329"/>
          </a:xfrm>
          <a:prstGeom prst="rect">
            <a:avLst/>
          </a:prstGeom>
        </p:spPr>
        <p:txBody>
          <a:bodyPr wrap="square">
            <a:spAutoFit/>
          </a:bodyPr>
          <a:lstStyle/>
          <a:p>
            <a:pPr algn="ctr"/>
            <a:r>
              <a:rPr lang="ru-RU" sz="2400" dirty="0" smtClean="0">
                <a:latin typeface="Arial" pitchFamily="34" charset="0"/>
                <a:cs typeface="Arial" pitchFamily="34" charset="0"/>
              </a:rPr>
              <a:t>Создан в 2009 году Правительством Московской области</a:t>
            </a:r>
          </a:p>
          <a:p>
            <a:pPr algn="ctr"/>
            <a:r>
              <a:rPr lang="ru-RU" sz="2400" dirty="0" smtClean="0"/>
              <a:t>Функции учредителя Фонда исполняет</a:t>
            </a:r>
            <a:endParaRPr lang="ru-RU" sz="2400" dirty="0"/>
          </a:p>
          <a:p>
            <a:pPr algn="ctr"/>
            <a:r>
              <a:rPr lang="ru-RU" sz="2400" dirty="0" smtClean="0"/>
              <a:t>Министерство </a:t>
            </a:r>
            <a:r>
              <a:rPr lang="ru-RU" sz="2400" dirty="0"/>
              <a:t>инвестиций и </a:t>
            </a:r>
            <a:r>
              <a:rPr lang="ru-RU" sz="2400" dirty="0" smtClean="0"/>
              <a:t>инноваций Московской области</a:t>
            </a:r>
          </a:p>
        </p:txBody>
      </p:sp>
      <p:sp>
        <p:nvSpPr>
          <p:cNvPr id="8" name="Прямоугольник 7"/>
          <p:cNvSpPr/>
          <p:nvPr/>
        </p:nvSpPr>
        <p:spPr>
          <a:xfrm>
            <a:off x="5887350" y="2389731"/>
            <a:ext cx="3785194" cy="4278094"/>
          </a:xfrm>
          <a:prstGeom prst="rect">
            <a:avLst/>
          </a:prstGeom>
          <a:solidFill>
            <a:schemeClr val="accent2">
              <a:lumMod val="40000"/>
              <a:lumOff val="60000"/>
            </a:schemeClr>
          </a:solidFill>
        </p:spPr>
        <p:txBody>
          <a:bodyPr wrap="square">
            <a:spAutoFit/>
          </a:bodyPr>
          <a:lstStyle/>
          <a:p>
            <a:pPr algn="ctr"/>
            <a:r>
              <a:rPr lang="ru-RU" sz="1600" b="1" i="1" dirty="0">
                <a:solidFill>
                  <a:schemeClr val="tx2"/>
                </a:solidFill>
                <a:latin typeface="Arial" pitchFamily="34" charset="0"/>
                <a:cs typeface="Arial" pitchFamily="34" charset="0"/>
              </a:rPr>
              <a:t>Основные </a:t>
            </a:r>
            <a:r>
              <a:rPr lang="ru-RU" sz="1600" b="1" i="1" dirty="0" smtClean="0">
                <a:solidFill>
                  <a:schemeClr val="tx2"/>
                </a:solidFill>
                <a:latin typeface="Arial" pitchFamily="34" charset="0"/>
                <a:cs typeface="Arial" pitchFamily="34" charset="0"/>
              </a:rPr>
              <a:t>условия   </a:t>
            </a:r>
          </a:p>
          <a:p>
            <a:pPr algn="ctr"/>
            <a:r>
              <a:rPr lang="ru-RU" sz="1600" b="1" i="1" dirty="0" smtClean="0">
                <a:solidFill>
                  <a:schemeClr val="tx2"/>
                </a:solidFill>
                <a:latin typeface="Arial" pitchFamily="34" charset="0"/>
                <a:cs typeface="Arial" pitchFamily="34" charset="0"/>
              </a:rPr>
              <a:t>ПРОГРАММЫ МИКРОФИНАНСИРОВАНИЯ:</a:t>
            </a:r>
            <a:endParaRPr lang="ru-RU" sz="1600" b="1" i="1" dirty="0">
              <a:solidFill>
                <a:schemeClr val="tx2"/>
              </a:solidFill>
              <a:latin typeface="Arial" pitchFamily="34" charset="0"/>
              <a:cs typeface="Arial" pitchFamily="34" charset="0"/>
            </a:endParaRPr>
          </a:p>
          <a:p>
            <a:endParaRPr lang="ru-RU" sz="1600" b="1" dirty="0" smtClean="0">
              <a:solidFill>
                <a:schemeClr val="tx2"/>
              </a:solidFill>
              <a:latin typeface="Arial" pitchFamily="34" charset="0"/>
              <a:cs typeface="Arial" pitchFamily="34" charset="0"/>
            </a:endParaRPr>
          </a:p>
          <a:p>
            <a:pPr algn="ctr"/>
            <a:r>
              <a:rPr lang="ru-RU" sz="2400" b="1" dirty="0" smtClean="0">
                <a:latin typeface="Arial" pitchFamily="34" charset="0"/>
                <a:cs typeface="Arial" pitchFamily="34" charset="0"/>
              </a:rPr>
              <a:t>Сумма </a:t>
            </a:r>
          </a:p>
          <a:p>
            <a:pPr algn="ctr"/>
            <a:r>
              <a:rPr lang="ru-RU" sz="2400" b="1" i="1" dirty="0" smtClean="0">
                <a:latin typeface="Arial" pitchFamily="34" charset="0"/>
                <a:cs typeface="Arial" pitchFamily="34" charset="0"/>
              </a:rPr>
              <a:t>до </a:t>
            </a:r>
            <a:r>
              <a:rPr lang="ru-RU" sz="2400" b="1" i="1" dirty="0">
                <a:latin typeface="Arial" pitchFamily="34" charset="0"/>
                <a:cs typeface="Arial" pitchFamily="34" charset="0"/>
              </a:rPr>
              <a:t>3</a:t>
            </a:r>
            <a:r>
              <a:rPr lang="ru-RU" sz="2400" b="1" i="1" dirty="0" smtClean="0">
                <a:latin typeface="Arial" pitchFamily="34" charset="0"/>
                <a:cs typeface="Arial" pitchFamily="34" charset="0"/>
              </a:rPr>
              <a:t> млн. рублей</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Ставка</a:t>
            </a:r>
          </a:p>
          <a:p>
            <a:pPr algn="ctr"/>
            <a:r>
              <a:rPr lang="ru-RU" sz="2400" b="1" i="1" dirty="0" smtClean="0">
                <a:latin typeface="Arial" pitchFamily="34" charset="0"/>
                <a:cs typeface="Arial" pitchFamily="34" charset="0"/>
              </a:rPr>
              <a:t>от 8% до 1</a:t>
            </a:r>
            <a:r>
              <a:rPr lang="en-US" sz="2400" b="1" i="1" dirty="0" smtClean="0">
                <a:latin typeface="Arial" pitchFamily="34" charset="0"/>
                <a:cs typeface="Arial" pitchFamily="34" charset="0"/>
              </a:rPr>
              <a:t>3</a:t>
            </a:r>
            <a:r>
              <a:rPr lang="ru-RU" sz="2400" b="1" i="1" dirty="0" smtClean="0">
                <a:latin typeface="Arial" pitchFamily="34" charset="0"/>
                <a:cs typeface="Arial" pitchFamily="34" charset="0"/>
              </a:rPr>
              <a:t>% годовых</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Срок </a:t>
            </a: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до 36 месяцев</a:t>
            </a:r>
          </a:p>
          <a:p>
            <a:pPr marL="285750" indent="-285750">
              <a:buFont typeface="Wingdings" pitchFamily="2" charset="2"/>
              <a:buChar char="§"/>
            </a:pPr>
            <a:endParaRPr lang="ru-RU" sz="1600" b="1" dirty="0" smtClean="0">
              <a:latin typeface="Arial" pitchFamily="34" charset="0"/>
              <a:cs typeface="Arial" pitchFamily="34" charset="0"/>
            </a:endParaRPr>
          </a:p>
        </p:txBody>
      </p:sp>
      <p:cxnSp>
        <p:nvCxnSpPr>
          <p:cNvPr id="13" name="Прямая соединительная линия 12"/>
          <p:cNvCxnSpPr/>
          <p:nvPr/>
        </p:nvCxnSpPr>
        <p:spPr bwMode="auto">
          <a:xfrm>
            <a:off x="5666524" y="2389731"/>
            <a:ext cx="40302" cy="417073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smtClean="0">
                <a:solidFill>
                  <a:schemeClr val="tx2"/>
                </a:solidFill>
              </a:rPr>
              <a:t>1</a:t>
            </a:r>
            <a:endParaRPr lang="en-US" sz="1000" b="1" dirty="0">
              <a:solidFill>
                <a:schemeClr val="tx2"/>
              </a:solidFill>
            </a:endParaRPr>
          </a:p>
        </p:txBody>
      </p:sp>
      <p:sp>
        <p:nvSpPr>
          <p:cNvPr id="16" name="Прямоугольник 15"/>
          <p:cNvSpPr/>
          <p:nvPr/>
        </p:nvSpPr>
        <p:spPr>
          <a:xfrm>
            <a:off x="310552" y="2369372"/>
            <a:ext cx="5080959" cy="1354217"/>
          </a:xfrm>
          <a:prstGeom prst="rect">
            <a:avLst/>
          </a:prstGeom>
          <a:solidFill>
            <a:schemeClr val="accent1">
              <a:lumMod val="20000"/>
              <a:lumOff val="80000"/>
            </a:schemeClr>
          </a:solidFill>
        </p:spPr>
        <p:txBody>
          <a:bodyPr wrap="square">
            <a:spAutoFit/>
          </a:bodyPr>
          <a:lstStyle/>
          <a:p>
            <a:pPr algn="ctr"/>
            <a:r>
              <a:rPr lang="ru-RU" sz="1600" b="1" dirty="0" smtClean="0"/>
              <a:t>Единственным видом деятельности Фонда является микрофинансовая деятельность </a:t>
            </a:r>
            <a:r>
              <a:rPr lang="ru-RU" sz="1600" dirty="0" smtClean="0"/>
              <a:t>- предоставление микрозаймов субъектам малого и среднего предпринимательства Московской области </a:t>
            </a:r>
          </a:p>
        </p:txBody>
      </p:sp>
      <p:sp>
        <p:nvSpPr>
          <p:cNvPr id="17" name="Прямоугольник 16"/>
          <p:cNvSpPr/>
          <p:nvPr/>
        </p:nvSpPr>
        <p:spPr>
          <a:xfrm>
            <a:off x="319177" y="3860800"/>
            <a:ext cx="5080959" cy="1077218"/>
          </a:xfrm>
          <a:prstGeom prst="rect">
            <a:avLst/>
          </a:prstGeom>
          <a:solidFill>
            <a:schemeClr val="accent1">
              <a:lumMod val="20000"/>
              <a:lumOff val="80000"/>
            </a:schemeClr>
          </a:solidFill>
        </p:spPr>
        <p:txBody>
          <a:bodyPr wrap="square">
            <a:spAutoFit/>
          </a:bodyPr>
          <a:lstStyle/>
          <a:p>
            <a:pPr algn="ctr"/>
            <a:r>
              <a:rPr lang="ru-RU" sz="1600" dirty="0" smtClean="0"/>
              <a:t>Целью деятельности Фонда является </a:t>
            </a:r>
            <a:r>
              <a:rPr lang="ru-RU" sz="1600" b="1" dirty="0" smtClean="0"/>
              <a:t>обеспечение доступа </a:t>
            </a:r>
            <a:r>
              <a:rPr lang="ru-RU" sz="1600" dirty="0" smtClean="0"/>
              <a:t>субъектов малого и среднего предпринимательства  </a:t>
            </a:r>
            <a:r>
              <a:rPr lang="ru-RU" sz="1600" b="1" dirty="0" smtClean="0"/>
              <a:t>к финансовым ресурсам</a:t>
            </a:r>
            <a:endParaRPr lang="ru-RU" sz="1600" b="1" dirty="0"/>
          </a:p>
        </p:txBody>
      </p:sp>
      <p:sp>
        <p:nvSpPr>
          <p:cNvPr id="18" name="Прямоугольник 17"/>
          <p:cNvSpPr/>
          <p:nvPr/>
        </p:nvSpPr>
        <p:spPr>
          <a:xfrm>
            <a:off x="319176" y="5755328"/>
            <a:ext cx="5080959" cy="830997"/>
          </a:xfrm>
          <a:prstGeom prst="rect">
            <a:avLst/>
          </a:prstGeom>
          <a:solidFill>
            <a:schemeClr val="accent1">
              <a:lumMod val="20000"/>
              <a:lumOff val="80000"/>
            </a:schemeClr>
          </a:solidFill>
        </p:spPr>
        <p:txBody>
          <a:bodyPr wrap="square">
            <a:spAutoFit/>
          </a:bodyPr>
          <a:lstStyle/>
          <a:p>
            <a:pPr algn="ctr"/>
            <a:r>
              <a:rPr lang="ru-RU" sz="1600" dirty="0" smtClean="0"/>
              <a:t>Капитализация фонда за счет субсидии – </a:t>
            </a:r>
            <a:r>
              <a:rPr lang="ru-RU" sz="1600" b="1" dirty="0" smtClean="0"/>
              <a:t>304,4 млн. руб.</a:t>
            </a:r>
            <a:r>
              <a:rPr lang="ru-RU" sz="1600" dirty="0" smtClean="0"/>
              <a:t> (100 млн. – региональный, 204,4 млн. –федеральный бюджет)</a:t>
            </a:r>
          </a:p>
        </p:txBody>
      </p:sp>
      <p:sp>
        <p:nvSpPr>
          <p:cNvPr id="19" name="Прямоугольник 18"/>
          <p:cNvSpPr/>
          <p:nvPr/>
        </p:nvSpPr>
        <p:spPr>
          <a:xfrm>
            <a:off x="319177" y="5039075"/>
            <a:ext cx="5080959" cy="584775"/>
          </a:xfrm>
          <a:prstGeom prst="rect">
            <a:avLst/>
          </a:prstGeom>
          <a:solidFill>
            <a:schemeClr val="accent1">
              <a:lumMod val="20000"/>
              <a:lumOff val="80000"/>
            </a:schemeClr>
          </a:solidFill>
        </p:spPr>
        <p:txBody>
          <a:bodyPr wrap="square">
            <a:spAutoFit/>
          </a:bodyPr>
          <a:lstStyle/>
          <a:p>
            <a:pPr algn="ctr"/>
            <a:r>
              <a:rPr lang="ru-RU" sz="1600" dirty="0" smtClean="0"/>
              <a:t>Фонд состоит в государственном реестре микрофинансовых организаций Банка России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одержимое 2"/>
          <p:cNvSpPr txBox="1">
            <a:spLocks/>
          </p:cNvSpPr>
          <p:nvPr/>
        </p:nvSpPr>
        <p:spPr>
          <a:xfrm>
            <a:off x="526021" y="1574700"/>
            <a:ext cx="4766488" cy="4870043"/>
          </a:xfrm>
          <a:prstGeom prst="rect">
            <a:avLst/>
          </a:prstGeom>
          <a:solidFill>
            <a:schemeClr val="bg1"/>
          </a:solidFill>
        </p:spPr>
        <p:txBody>
          <a:bodyPr lIns="72000" rIns="72000"/>
          <a:lstStyle/>
          <a:p>
            <a:pPr marL="180000" lvl="2" indent="-285750">
              <a:buFont typeface="Wingdings" panose="05000000000000000000" pitchFamily="2" charset="2"/>
              <a:buChar char="ü"/>
              <a:defRPr/>
            </a:pPr>
            <a:r>
              <a:rPr lang="ru-RU" b="1" dirty="0" smtClean="0">
                <a:latin typeface="Arial" charset="0"/>
                <a:cs typeface="+mn-cs"/>
              </a:rPr>
              <a:t>низкая</a:t>
            </a:r>
            <a:r>
              <a:rPr lang="ru-RU" dirty="0" smtClean="0">
                <a:latin typeface="Arial" charset="0"/>
                <a:cs typeface="+mn-cs"/>
              </a:rPr>
              <a:t> процентная ставка </a:t>
            </a:r>
            <a:r>
              <a:rPr lang="ru-RU" i="1" dirty="0" smtClean="0">
                <a:latin typeface="Arial" charset="0"/>
                <a:cs typeface="+mn-cs"/>
              </a:rPr>
              <a:t>(8% - 13%), </a:t>
            </a:r>
            <a:r>
              <a:rPr lang="ru-RU" dirty="0" smtClean="0">
                <a:cs typeface="+mn-cs"/>
              </a:rPr>
              <a:t>без</a:t>
            </a:r>
            <a:r>
              <a:rPr lang="ru-RU" dirty="0" smtClean="0">
                <a:latin typeface="Arial" charset="0"/>
                <a:cs typeface="+mn-cs"/>
              </a:rPr>
              <a:t> дополнительных комиссий</a:t>
            </a:r>
          </a:p>
          <a:p>
            <a:pPr marL="180000" lvl="2" indent="-28575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b="1" dirty="0" smtClean="0">
                <a:cs typeface="+mn-cs"/>
              </a:rPr>
              <a:t>сокращенный</a:t>
            </a:r>
            <a:r>
              <a:rPr lang="ru-RU" dirty="0" smtClean="0">
                <a:latin typeface="Arial" charset="0"/>
                <a:cs typeface="+mn-cs"/>
              </a:rPr>
              <a:t> пакет документов</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широкий спектр принимаемого обеспечения</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b="1" dirty="0" smtClean="0">
                <a:latin typeface="Arial" charset="0"/>
                <a:cs typeface="+mn-cs"/>
              </a:rPr>
              <a:t>минимальный</a:t>
            </a:r>
            <a:r>
              <a:rPr lang="ru-RU" dirty="0" smtClean="0">
                <a:latin typeface="Arial" charset="0"/>
                <a:cs typeface="+mn-cs"/>
              </a:rPr>
              <a:t> срок рассмотрения заявки </a:t>
            </a:r>
            <a:r>
              <a:rPr lang="ru-RU" i="1" dirty="0" smtClean="0">
                <a:latin typeface="Arial" charset="0"/>
                <a:cs typeface="+mn-cs"/>
              </a:rPr>
              <a:t>(от 2 до 10 дней)</a:t>
            </a:r>
          </a:p>
          <a:p>
            <a:pPr marL="180000" lvl="2" indent="-342900">
              <a:buFont typeface="Wingdings" panose="05000000000000000000" pitchFamily="2" charset="2"/>
              <a:buChar char="ü"/>
              <a:defRPr/>
            </a:pPr>
            <a:endParaRPr lang="ru-RU" i="1" dirty="0" smtClean="0">
              <a:latin typeface="Arial" charset="0"/>
              <a:cs typeface="+mn-cs"/>
            </a:endParaRPr>
          </a:p>
          <a:p>
            <a:pPr marL="180000" lvl="2" indent="-342900">
              <a:buFont typeface="Wingdings" panose="05000000000000000000" pitchFamily="2" charset="2"/>
              <a:buChar char="ü"/>
              <a:defRPr/>
            </a:pPr>
            <a:r>
              <a:rPr lang="ru-RU" b="1" dirty="0" smtClean="0">
                <a:latin typeface="Arial" charset="0"/>
                <a:cs typeface="+mn-cs"/>
              </a:rPr>
              <a:t>гибкий</a:t>
            </a:r>
            <a:r>
              <a:rPr lang="ru-RU" dirty="0" smtClean="0">
                <a:latin typeface="Arial" charset="0"/>
                <a:cs typeface="+mn-cs"/>
              </a:rPr>
              <a:t> график возврата займа </a:t>
            </a:r>
            <a:r>
              <a:rPr lang="ru-RU" i="1" dirty="0" smtClean="0">
                <a:latin typeface="Arial" charset="0"/>
                <a:cs typeface="+mn-cs"/>
              </a:rPr>
              <a:t>(возможна отсрочка погашения)</a:t>
            </a:r>
          </a:p>
          <a:p>
            <a:pPr marL="0" lvl="2" indent="0">
              <a:defRPr/>
            </a:pPr>
            <a:endParaRPr lang="ru-RU" i="1"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досрочное погашение </a:t>
            </a:r>
            <a:r>
              <a:rPr lang="ru-RU" b="1" dirty="0" smtClean="0">
                <a:latin typeface="Arial" charset="0"/>
                <a:cs typeface="+mn-cs"/>
              </a:rPr>
              <a:t>без комиссий</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финансирование начинающего бизнеса</a:t>
            </a:r>
          </a:p>
          <a:p>
            <a:pPr indent="457200">
              <a:defRPr/>
            </a:pPr>
            <a:endParaRPr lang="ru-RU" sz="1600" dirty="0">
              <a:latin typeface="Arial" charset="0"/>
              <a:cs typeface="+mn-cs"/>
            </a:endParaRPr>
          </a:p>
          <a:p>
            <a:pPr>
              <a:defRPr/>
            </a:pPr>
            <a:endParaRPr lang="ru-RU" sz="1600" dirty="0">
              <a:latin typeface="Arial" charset="0"/>
              <a:cs typeface="+mn-cs"/>
            </a:endParaRPr>
          </a:p>
        </p:txBody>
      </p:sp>
      <p:sp>
        <p:nvSpPr>
          <p:cNvPr id="5" name="Скругленный прямоугольник 4"/>
          <p:cNvSpPr/>
          <p:nvPr/>
        </p:nvSpPr>
        <p:spPr bwMode="auto">
          <a:xfrm>
            <a:off x="526020" y="2871913"/>
            <a:ext cx="4342541" cy="758349"/>
          </a:xfrm>
          <a:prstGeom prst="roundRect">
            <a:avLst/>
          </a:prstGeom>
          <a:solidFill>
            <a:schemeClr val="bg1">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8193" name="Title 1"/>
          <p:cNvSpPr>
            <a:spLocks noGrp="1"/>
          </p:cNvSpPr>
          <p:nvPr>
            <p:ph type="title"/>
          </p:nvPr>
        </p:nvSpPr>
        <p:spPr>
          <a:xfrm>
            <a:off x="274195" y="327242"/>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chemeClr val="tx2"/>
                </a:solidFill>
              </a:rPr>
              <a:t>2</a:t>
            </a:r>
            <a:endParaRPr lang="en-US" sz="1000" b="1" dirty="0">
              <a:solidFill>
                <a:schemeClr val="tx2"/>
              </a:solidFill>
            </a:endParaRPr>
          </a:p>
        </p:txBody>
      </p:sp>
      <p:sp>
        <p:nvSpPr>
          <p:cNvPr id="4" name="Стрелка вправо 3"/>
          <p:cNvSpPr/>
          <p:nvPr/>
        </p:nvSpPr>
        <p:spPr bwMode="auto">
          <a:xfrm>
            <a:off x="4868562" y="3119281"/>
            <a:ext cx="818272" cy="263611"/>
          </a:xfrm>
          <a:prstGeom prst="rightArrow">
            <a:avLst>
              <a:gd name="adj1" fmla="val 50000"/>
              <a:gd name="adj2" fmla="val 15000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6" name="TextBox 5"/>
          <p:cNvSpPr txBox="1"/>
          <p:nvPr/>
        </p:nvSpPr>
        <p:spPr>
          <a:xfrm>
            <a:off x="711200" y="976541"/>
            <a:ext cx="8919035" cy="400110"/>
          </a:xfrm>
          <a:prstGeom prst="rect">
            <a:avLst/>
          </a:prstGeom>
          <a:noFill/>
        </p:spPr>
        <p:txBody>
          <a:bodyPr wrap="square" rtlCol="0">
            <a:spAutoFit/>
          </a:bodyPr>
          <a:lstStyle/>
          <a:p>
            <a:pPr algn="ctr"/>
            <a:r>
              <a:rPr lang="ru-RU" sz="2000" b="1" dirty="0" smtClean="0"/>
              <a:t>Преимущества программы Фонда</a:t>
            </a:r>
            <a:endParaRPr lang="ru-RU" sz="2000" b="1" dirty="0"/>
          </a:p>
        </p:txBody>
      </p:sp>
      <p:sp>
        <p:nvSpPr>
          <p:cNvPr id="8" name="Скругленный прямоугольник 7"/>
          <p:cNvSpPr/>
          <p:nvPr/>
        </p:nvSpPr>
        <p:spPr bwMode="auto">
          <a:xfrm>
            <a:off x="5686834" y="1668099"/>
            <a:ext cx="4056301" cy="4776644"/>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dirty="0" smtClean="0">
              <a:ln>
                <a:noFill/>
              </a:ln>
              <a:solidFill>
                <a:schemeClr val="tx1"/>
              </a:solidFill>
              <a:effectLst/>
              <a:latin typeface="Arial" charset="0"/>
            </a:endParaRPr>
          </a:p>
        </p:txBody>
      </p:sp>
      <p:sp>
        <p:nvSpPr>
          <p:cNvPr id="9" name="TextBox 8"/>
          <p:cNvSpPr txBox="1"/>
          <p:nvPr/>
        </p:nvSpPr>
        <p:spPr>
          <a:xfrm>
            <a:off x="5979310" y="1724022"/>
            <a:ext cx="3650925" cy="2954655"/>
          </a:xfrm>
          <a:prstGeom prst="rect">
            <a:avLst/>
          </a:prstGeom>
          <a:noFill/>
        </p:spPr>
        <p:txBody>
          <a:bodyPr wrap="square" rtlCol="0">
            <a:spAutoFit/>
          </a:bodyPr>
          <a:lstStyle/>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собственного имущества</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имущества третьих лиц (юридических или физических)</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endParaRPr lang="ru-RU" sz="1600" dirty="0" smtClean="0">
              <a:latin typeface="+mn-lt"/>
              <a:ea typeface="Times New Roman"/>
              <a:cs typeface="Times New Roman"/>
            </a:endParaRP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поручительство третьих лиц  </a:t>
            </a:r>
            <a:r>
              <a:rPr lang="ru-RU" sz="1600" dirty="0">
                <a:solidFill>
                  <a:srgbClr val="000000"/>
                </a:solidFill>
                <a:ea typeface="Times New Roman"/>
                <a:cs typeface="Times New Roman"/>
              </a:rPr>
              <a:t>(юридических или физических</a:t>
            </a:r>
            <a:r>
              <a:rPr lang="ru-RU" sz="1600" dirty="0" smtClean="0">
                <a:solidFill>
                  <a:srgbClr val="000000"/>
                </a:solidFill>
                <a:ea typeface="Times New Roman"/>
                <a:cs typeface="Times New Roman"/>
              </a:rPr>
              <a:t>)</a:t>
            </a:r>
            <a:endParaRPr lang="ru-RU" sz="1600" dirty="0">
              <a:latin typeface="+mn-lt"/>
              <a:ea typeface="Times New Roman"/>
              <a:cs typeface="Times New Roman"/>
            </a:endParaRPr>
          </a:p>
          <a:p>
            <a:endParaRPr lang="ru-RU" dirty="0"/>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6316" y="4344201"/>
            <a:ext cx="1434743" cy="957691"/>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4849" y="4335370"/>
            <a:ext cx="1088424" cy="1088424"/>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68417" y="4278301"/>
            <a:ext cx="1452652" cy="1089489"/>
          </a:xfrm>
          <a:prstGeom prst="rect">
            <a:avLst/>
          </a:prstGeom>
        </p:spPr>
      </p:pic>
      <p:pic>
        <p:nvPicPr>
          <p:cNvPr id="10" name="Рисунок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14188" y="5429949"/>
            <a:ext cx="1073820" cy="751674"/>
          </a:xfrm>
          <a:prstGeom prst="rect">
            <a:avLst/>
          </a:prstGeom>
        </p:spPr>
      </p:pic>
      <p:pic>
        <p:nvPicPr>
          <p:cNvPr id="11" name="Рисунок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97571" y="5301892"/>
            <a:ext cx="1225550" cy="918648"/>
          </a:xfrm>
          <a:prstGeom prst="rect">
            <a:avLst/>
          </a:prstGeom>
        </p:spPr>
      </p:pic>
    </p:spTree>
    <p:extLst>
      <p:ext uri="{BB962C8B-B14F-4D97-AF65-F5344CB8AC3E}">
        <p14:creationId xmlns:p14="http://schemas.microsoft.com/office/powerpoint/2010/main" val="3535563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7179" name="Rectangle 14"/>
          <p:cNvSpPr>
            <a:spLocks noChangeArrowheads="1"/>
          </p:cNvSpPr>
          <p:nvPr>
            <p:custDataLst>
              <p:tags r:id="rId2"/>
            </p:custDataLst>
          </p:nvPr>
        </p:nvSpPr>
        <p:spPr bwMode="auto">
          <a:xfrm>
            <a:off x="6107113" y="1431925"/>
            <a:ext cx="17049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4</a:t>
            </a:r>
          </a:p>
          <a:p>
            <a:pPr defTabSz="893763">
              <a:buSzPct val="120000"/>
            </a:pPr>
            <a:r>
              <a:rPr lang="en-US" sz="1400" b="1">
                <a:solidFill>
                  <a:schemeClr val="bg1"/>
                </a:solidFill>
              </a:rPr>
              <a:t>Н</a:t>
            </a:r>
            <a:r>
              <a:rPr lang="ru-RU" sz="1400" b="1">
                <a:solidFill>
                  <a:schemeClr val="bg1"/>
                </a:solidFill>
              </a:rPr>
              <a:t>азвание этапа 4</a:t>
            </a:r>
            <a:endParaRPr lang="en-AU" sz="1400" b="1">
              <a:solidFill>
                <a:schemeClr val="bg1"/>
              </a:solidFill>
            </a:endParaRPr>
          </a:p>
        </p:txBody>
      </p:sp>
      <p:sp>
        <p:nvSpPr>
          <p:cNvPr id="7181" name="Rectangle 17"/>
          <p:cNvSpPr>
            <a:spLocks noChangeArrowheads="1"/>
          </p:cNvSpPr>
          <p:nvPr>
            <p:custDataLst>
              <p:tags r:id="rId3"/>
            </p:custDataLst>
          </p:nvPr>
        </p:nvSpPr>
        <p:spPr bwMode="auto">
          <a:xfrm>
            <a:off x="7972425" y="1431925"/>
            <a:ext cx="17176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5</a:t>
            </a:r>
          </a:p>
          <a:p>
            <a:pPr defTabSz="893763">
              <a:buSzPct val="120000"/>
            </a:pPr>
            <a:r>
              <a:rPr lang="en-US" sz="1400" b="1">
                <a:solidFill>
                  <a:schemeClr val="bg1"/>
                </a:solidFill>
              </a:rPr>
              <a:t>Н</a:t>
            </a:r>
            <a:r>
              <a:rPr lang="ru-RU" sz="1400" b="1">
                <a:solidFill>
                  <a:schemeClr val="bg1"/>
                </a:solidFill>
              </a:rPr>
              <a:t>азвание этапа 5</a:t>
            </a:r>
            <a:endParaRPr lang="en-AU" sz="1400" b="1">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3</a:t>
            </a:r>
            <a:endParaRPr lang="en-US" sz="1000" b="1" dirty="0">
              <a:solidFill>
                <a:schemeClr val="tx2"/>
              </a:solidFill>
            </a:endParaRPr>
          </a:p>
        </p:txBody>
      </p:sp>
      <p:sp>
        <p:nvSpPr>
          <p:cNvPr id="8" name="Пятиугольник 7"/>
          <p:cNvSpPr/>
          <p:nvPr/>
        </p:nvSpPr>
        <p:spPr>
          <a:xfrm>
            <a:off x="691551" y="2100532"/>
            <a:ext cx="21336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Подготовка пакета документов (формы на сайте)</a:t>
            </a:r>
          </a:p>
        </p:txBody>
      </p:sp>
      <p:sp>
        <p:nvSpPr>
          <p:cNvPr id="10" name="Пятиугольник 9"/>
          <p:cNvSpPr/>
          <p:nvPr/>
        </p:nvSpPr>
        <p:spPr>
          <a:xfrm>
            <a:off x="2977551" y="2100532"/>
            <a:ext cx="2057400" cy="1828800"/>
          </a:xfrm>
          <a:prstGeom prst="homePlate">
            <a:avLst/>
          </a:prstGeom>
          <a:solidFill>
            <a:schemeClr val="tx2">
              <a:alpha val="0"/>
            </a:schemeClr>
          </a:solidFill>
          <a:ln w="1270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Подача заявки с комплектом документов</a:t>
            </a:r>
          </a:p>
        </p:txBody>
      </p:sp>
      <p:sp>
        <p:nvSpPr>
          <p:cNvPr id="11" name="Пятиугольник 10"/>
          <p:cNvSpPr/>
          <p:nvPr/>
        </p:nvSpPr>
        <p:spPr>
          <a:xfrm>
            <a:off x="5187351" y="2100532"/>
            <a:ext cx="20574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Анализ заявки, принятие решения     (5-10 дней)</a:t>
            </a:r>
          </a:p>
        </p:txBody>
      </p:sp>
      <p:sp>
        <p:nvSpPr>
          <p:cNvPr id="12" name="Пятиугольник 11"/>
          <p:cNvSpPr/>
          <p:nvPr/>
        </p:nvSpPr>
        <p:spPr>
          <a:xfrm>
            <a:off x="7397151" y="2100532"/>
            <a:ext cx="1600200" cy="1828800"/>
          </a:xfrm>
          <a:prstGeom prst="homePlate">
            <a:avLst>
              <a:gd name="adj" fmla="val 0"/>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Подписание договора и перевод средств в один день</a:t>
            </a:r>
          </a:p>
        </p:txBody>
      </p:sp>
      <p:sp>
        <p:nvSpPr>
          <p:cNvPr id="13" name="Блок-схема: альтернативный процесс 12"/>
          <p:cNvSpPr/>
          <p:nvPr/>
        </p:nvSpPr>
        <p:spPr>
          <a:xfrm>
            <a:off x="818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Начинающее предприятие (</a:t>
            </a:r>
            <a:r>
              <a:rPr lang="ru-RU" dirty="0" err="1"/>
              <a:t>с</a:t>
            </a:r>
            <a:r>
              <a:rPr lang="ru-RU" dirty="0" err="1" smtClean="0"/>
              <a:t>тартап</a:t>
            </a:r>
            <a:r>
              <a:rPr lang="en-US" dirty="0" smtClean="0"/>
              <a:t>)</a:t>
            </a:r>
            <a:endParaRPr lang="ru-RU" dirty="0"/>
          </a:p>
        </p:txBody>
      </p:sp>
      <p:sp>
        <p:nvSpPr>
          <p:cNvPr id="14" name="Блок-схема: альтернативный процесс 13"/>
          <p:cNvSpPr/>
          <p:nvPr/>
        </p:nvSpPr>
        <p:spPr>
          <a:xfrm>
            <a:off x="36374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Предприятие, получившее отказ в банке</a:t>
            </a:r>
            <a:endParaRPr lang="ru-RU" dirty="0"/>
          </a:p>
        </p:txBody>
      </p:sp>
      <p:sp>
        <p:nvSpPr>
          <p:cNvPr id="15" name="Блок-схема: альтернативный процесс 14"/>
          <p:cNvSpPr/>
          <p:nvPr/>
        </p:nvSpPr>
        <p:spPr>
          <a:xfrm>
            <a:off x="6533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Предприятие, привлекающее дополнительное финансирование</a:t>
            </a:r>
            <a:endParaRPr lang="ru-RU" dirty="0"/>
          </a:p>
        </p:txBody>
      </p:sp>
      <p:sp>
        <p:nvSpPr>
          <p:cNvPr id="16" name="Прямоугольник 6"/>
          <p:cNvSpPr>
            <a:spLocks noChangeArrowheads="1"/>
          </p:cNvSpPr>
          <p:nvPr/>
        </p:nvSpPr>
        <p:spPr bwMode="auto">
          <a:xfrm>
            <a:off x="507521" y="1242204"/>
            <a:ext cx="8610600" cy="400050"/>
          </a:xfrm>
          <a:prstGeom prst="rect">
            <a:avLst/>
          </a:prstGeom>
          <a:noFill/>
          <a:ln w="9525">
            <a:noFill/>
            <a:miter lim="800000"/>
            <a:headEnd/>
            <a:tailEnd/>
          </a:ln>
        </p:spPr>
        <p:txBody>
          <a:bodyPr wrap="square">
            <a:spAutoFit/>
          </a:bodyPr>
          <a:lstStyle/>
          <a:p>
            <a:pPr algn="ctr"/>
            <a:r>
              <a:rPr lang="ru-RU" sz="2000" b="1" dirty="0"/>
              <a:t>Процедура получения займа</a:t>
            </a:r>
          </a:p>
        </p:txBody>
      </p:sp>
      <p:sp>
        <p:nvSpPr>
          <p:cNvPr id="17" name="Прямоугольник 6"/>
          <p:cNvSpPr>
            <a:spLocks noChangeArrowheads="1"/>
          </p:cNvSpPr>
          <p:nvPr/>
        </p:nvSpPr>
        <p:spPr bwMode="auto">
          <a:xfrm>
            <a:off x="228600" y="4191000"/>
            <a:ext cx="8915400" cy="400050"/>
          </a:xfrm>
          <a:prstGeom prst="rect">
            <a:avLst/>
          </a:prstGeom>
          <a:noFill/>
          <a:ln w="9525">
            <a:noFill/>
            <a:miter lim="800000"/>
            <a:headEnd/>
            <a:tailEnd/>
          </a:ln>
        </p:spPr>
        <p:txBody>
          <a:bodyPr wrap="square">
            <a:spAutoFit/>
          </a:bodyPr>
          <a:lstStyle/>
          <a:p>
            <a:pPr algn="ctr"/>
            <a:r>
              <a:rPr lang="ru-RU" sz="2000" b="1" dirty="0" smtClean="0"/>
              <a:t>Выделяемые категории заемщиков</a:t>
            </a:r>
            <a:endParaRPr lang="ru-RU"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7179" name="Rectangle 14"/>
          <p:cNvSpPr>
            <a:spLocks noChangeArrowheads="1"/>
          </p:cNvSpPr>
          <p:nvPr>
            <p:custDataLst>
              <p:tags r:id="rId2"/>
            </p:custDataLst>
          </p:nvPr>
        </p:nvSpPr>
        <p:spPr bwMode="auto">
          <a:xfrm>
            <a:off x="6107113" y="1431925"/>
            <a:ext cx="17049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4</a:t>
            </a:r>
          </a:p>
          <a:p>
            <a:pPr defTabSz="893763">
              <a:buSzPct val="120000"/>
            </a:pPr>
            <a:r>
              <a:rPr lang="en-US" sz="1400" b="1">
                <a:solidFill>
                  <a:schemeClr val="bg1"/>
                </a:solidFill>
              </a:rPr>
              <a:t>Н</a:t>
            </a:r>
            <a:r>
              <a:rPr lang="ru-RU" sz="1400" b="1">
                <a:solidFill>
                  <a:schemeClr val="bg1"/>
                </a:solidFill>
              </a:rPr>
              <a:t>азвание этапа 4</a:t>
            </a:r>
            <a:endParaRPr lang="en-AU" sz="1400" b="1">
              <a:solidFill>
                <a:schemeClr val="bg1"/>
              </a:solidFill>
            </a:endParaRPr>
          </a:p>
        </p:txBody>
      </p:sp>
      <p:sp>
        <p:nvSpPr>
          <p:cNvPr id="7181" name="Rectangle 17"/>
          <p:cNvSpPr>
            <a:spLocks noChangeArrowheads="1"/>
          </p:cNvSpPr>
          <p:nvPr>
            <p:custDataLst>
              <p:tags r:id="rId3"/>
            </p:custDataLst>
          </p:nvPr>
        </p:nvSpPr>
        <p:spPr bwMode="auto">
          <a:xfrm>
            <a:off x="7972425" y="1431925"/>
            <a:ext cx="17176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5</a:t>
            </a:r>
          </a:p>
          <a:p>
            <a:pPr defTabSz="893763">
              <a:buSzPct val="120000"/>
            </a:pPr>
            <a:r>
              <a:rPr lang="en-US" sz="1400" b="1">
                <a:solidFill>
                  <a:schemeClr val="bg1"/>
                </a:solidFill>
              </a:rPr>
              <a:t>Н</a:t>
            </a:r>
            <a:r>
              <a:rPr lang="ru-RU" sz="1400" b="1">
                <a:solidFill>
                  <a:schemeClr val="bg1"/>
                </a:solidFill>
              </a:rPr>
              <a:t>азвание этапа 5</a:t>
            </a:r>
            <a:endParaRPr lang="en-AU" sz="1400" b="1">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5</a:t>
            </a:r>
            <a:endParaRPr lang="en-US" sz="1000" b="1" dirty="0">
              <a:solidFill>
                <a:schemeClr val="tx2"/>
              </a:solidFill>
            </a:endParaRPr>
          </a:p>
        </p:txBody>
      </p:sp>
      <p:sp>
        <p:nvSpPr>
          <p:cNvPr id="13" name="Блок-схема: альтернативный процесс 12"/>
          <p:cNvSpPr/>
          <p:nvPr/>
        </p:nvSpPr>
        <p:spPr>
          <a:xfrm>
            <a:off x="1009649" y="1981200"/>
            <a:ext cx="1476375" cy="411336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ru-RU" sz="4400" dirty="0" smtClean="0"/>
              <a:t>ФОНД</a:t>
            </a:r>
            <a:endParaRPr lang="ru-RU" sz="4400" dirty="0"/>
          </a:p>
        </p:txBody>
      </p:sp>
      <p:sp>
        <p:nvSpPr>
          <p:cNvPr id="14" name="Блок-схема: альтернативный процесс 13"/>
          <p:cNvSpPr/>
          <p:nvPr/>
        </p:nvSpPr>
        <p:spPr>
          <a:xfrm>
            <a:off x="6285421" y="198120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Администрации</a:t>
            </a:r>
            <a:endParaRPr lang="ru-RU" dirty="0"/>
          </a:p>
        </p:txBody>
      </p:sp>
      <p:sp>
        <p:nvSpPr>
          <p:cNvPr id="16" name="Прямоугольник 6"/>
          <p:cNvSpPr>
            <a:spLocks noChangeArrowheads="1"/>
          </p:cNvSpPr>
          <p:nvPr/>
        </p:nvSpPr>
        <p:spPr bwMode="auto">
          <a:xfrm>
            <a:off x="524878" y="1082028"/>
            <a:ext cx="8610600" cy="400050"/>
          </a:xfrm>
          <a:prstGeom prst="rect">
            <a:avLst/>
          </a:prstGeom>
          <a:noFill/>
          <a:ln w="9525">
            <a:noFill/>
            <a:miter lim="800000"/>
            <a:headEnd/>
            <a:tailEnd/>
          </a:ln>
        </p:spPr>
        <p:txBody>
          <a:bodyPr wrap="square">
            <a:spAutoFit/>
          </a:bodyPr>
          <a:lstStyle/>
          <a:p>
            <a:pPr algn="ctr"/>
            <a:r>
              <a:rPr lang="ru-RU" sz="2000" b="1" dirty="0" smtClean="0"/>
              <a:t>Взаимодействие с муниципальной инфраструктурой</a:t>
            </a:r>
            <a:endParaRPr lang="ru-RU" sz="2000" b="1" dirty="0"/>
          </a:p>
        </p:txBody>
      </p:sp>
      <p:sp>
        <p:nvSpPr>
          <p:cNvPr id="18" name="Блок-схема: альтернативный процесс 17"/>
          <p:cNvSpPr/>
          <p:nvPr/>
        </p:nvSpPr>
        <p:spPr>
          <a:xfrm>
            <a:off x="6285421" y="3014662"/>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Муниципальные фонды</a:t>
            </a:r>
          </a:p>
        </p:txBody>
      </p:sp>
      <p:sp>
        <p:nvSpPr>
          <p:cNvPr id="19" name="Блок-схема: альтернативный процесс 18"/>
          <p:cNvSpPr/>
          <p:nvPr/>
        </p:nvSpPr>
        <p:spPr>
          <a:xfrm>
            <a:off x="6285421" y="405729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Консультационные центры (МФЦ)</a:t>
            </a:r>
          </a:p>
        </p:txBody>
      </p:sp>
      <p:sp>
        <p:nvSpPr>
          <p:cNvPr id="20" name="Блок-схема: альтернативный процесс 19"/>
          <p:cNvSpPr/>
          <p:nvPr/>
        </p:nvSpPr>
        <p:spPr>
          <a:xfrm>
            <a:off x="6285421" y="518016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Предпринимательские объединения</a:t>
            </a:r>
          </a:p>
        </p:txBody>
      </p:sp>
      <p:sp>
        <p:nvSpPr>
          <p:cNvPr id="3" name="Левая круглая скобка 2"/>
          <p:cNvSpPr/>
          <p:nvPr/>
        </p:nvSpPr>
        <p:spPr bwMode="auto">
          <a:xfrm>
            <a:off x="5999163" y="2000610"/>
            <a:ext cx="215900" cy="4113360"/>
          </a:xfrm>
          <a:prstGeom prst="leftBracket">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cxnSp>
        <p:nvCxnSpPr>
          <p:cNvPr id="5" name="Прямая со стрелкой 4"/>
          <p:cNvCxnSpPr/>
          <p:nvPr/>
        </p:nvCxnSpPr>
        <p:spPr bwMode="auto">
          <a:xfrm flipH="1" flipV="1">
            <a:off x="2556383" y="5286375"/>
            <a:ext cx="3442780" cy="19050"/>
          </a:xfrm>
          <a:prstGeom prst="straightConnector1">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7" name="Прямая со стрелкой 6"/>
          <p:cNvCxnSpPr/>
          <p:nvPr/>
        </p:nvCxnSpPr>
        <p:spPr bwMode="auto">
          <a:xfrm>
            <a:off x="2556383" y="3286125"/>
            <a:ext cx="3442780" cy="1905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27" name="TextBox 26"/>
          <p:cNvSpPr txBox="1"/>
          <p:nvPr/>
        </p:nvSpPr>
        <p:spPr>
          <a:xfrm>
            <a:off x="3025236" y="2548947"/>
            <a:ext cx="2505075" cy="707886"/>
          </a:xfrm>
          <a:prstGeom prst="rect">
            <a:avLst/>
          </a:prstGeom>
          <a:noFill/>
        </p:spPr>
        <p:txBody>
          <a:bodyPr wrap="square" rtlCol="0">
            <a:spAutoFit/>
          </a:bodyPr>
          <a:lstStyle/>
          <a:p>
            <a:pPr algn="ctr"/>
            <a:r>
              <a:rPr lang="ru-RU" sz="2000" dirty="0" smtClean="0"/>
              <a:t>Информационное взаимодействие</a:t>
            </a:r>
            <a:endParaRPr lang="ru-RU" sz="2000" dirty="0"/>
          </a:p>
        </p:txBody>
      </p:sp>
      <p:sp>
        <p:nvSpPr>
          <p:cNvPr id="31" name="TextBox 30"/>
          <p:cNvSpPr txBox="1"/>
          <p:nvPr/>
        </p:nvSpPr>
        <p:spPr>
          <a:xfrm>
            <a:off x="2990056" y="4535594"/>
            <a:ext cx="2505075" cy="707886"/>
          </a:xfrm>
          <a:prstGeom prst="rect">
            <a:avLst/>
          </a:prstGeom>
          <a:noFill/>
        </p:spPr>
        <p:txBody>
          <a:bodyPr wrap="square" rtlCol="0">
            <a:spAutoFit/>
          </a:bodyPr>
          <a:lstStyle/>
          <a:p>
            <a:pPr algn="ctr"/>
            <a:r>
              <a:rPr lang="ru-RU" sz="2000" dirty="0" smtClean="0"/>
              <a:t>Подготовка пакета документов</a:t>
            </a:r>
            <a:endParaRPr lang="ru-RU" sz="2000" dirty="0"/>
          </a:p>
        </p:txBody>
      </p:sp>
    </p:spTree>
    <p:extLst>
      <p:ext uri="{BB962C8B-B14F-4D97-AF65-F5344CB8AC3E}">
        <p14:creationId xmlns:p14="http://schemas.microsoft.com/office/powerpoint/2010/main" val="151023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980375" y="279741"/>
            <a:ext cx="8141533"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cxnSp>
        <p:nvCxnSpPr>
          <p:cNvPr id="13" name="Прямая соединительная линия 12"/>
          <p:cNvCxnSpPr/>
          <p:nvPr/>
        </p:nvCxnSpPr>
        <p:spPr bwMode="auto">
          <a:xfrm>
            <a:off x="5918207" y="1678162"/>
            <a:ext cx="0" cy="46430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rgbClr val="1F497D"/>
                </a:solidFill>
              </a:rPr>
              <a:t>4</a:t>
            </a:r>
            <a:endParaRPr lang="en-US" sz="1000" b="1" dirty="0">
              <a:solidFill>
                <a:srgbClr val="1F497D"/>
              </a:solidFill>
            </a:endParaRPr>
          </a:p>
        </p:txBody>
      </p:sp>
      <p:sp>
        <p:nvSpPr>
          <p:cNvPr id="16" name="Прямоугольник 15"/>
          <p:cNvSpPr/>
          <p:nvPr/>
        </p:nvSpPr>
        <p:spPr>
          <a:xfrm>
            <a:off x="1594263" y="3987442"/>
            <a:ext cx="2820838" cy="338554"/>
          </a:xfrm>
          <a:prstGeom prst="rect">
            <a:avLst/>
          </a:prstGeom>
        </p:spPr>
        <p:txBody>
          <a:bodyPr wrap="square">
            <a:spAutoFit/>
          </a:bodyPr>
          <a:lstStyle/>
          <a:p>
            <a:pPr algn="ctr"/>
            <a:r>
              <a:rPr lang="ru-RU" sz="1600" b="1" dirty="0" smtClean="0">
                <a:solidFill>
                  <a:prstClr val="black"/>
                </a:solidFill>
                <a:latin typeface="Arial" pitchFamily="34" charset="0"/>
                <a:cs typeface="Arial" pitchFamily="34" charset="0"/>
              </a:rPr>
              <a:t> 2016 год</a:t>
            </a:r>
          </a:p>
        </p:txBody>
      </p:sp>
      <p:sp>
        <p:nvSpPr>
          <p:cNvPr id="18" name="Прямоугольник 17"/>
          <p:cNvSpPr/>
          <p:nvPr/>
        </p:nvSpPr>
        <p:spPr>
          <a:xfrm>
            <a:off x="257934" y="4317984"/>
            <a:ext cx="5419767" cy="830997"/>
          </a:xfrm>
          <a:prstGeom prst="rect">
            <a:avLst/>
          </a:prstGeom>
          <a:noFill/>
        </p:spPr>
        <p:txBody>
          <a:bodyPr wrap="square">
            <a:spAutoFit/>
          </a:bodyPr>
          <a:lstStyle/>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Рост портфеля займов на 50% </a:t>
            </a:r>
            <a:r>
              <a:rPr lang="ru-RU" sz="1400" dirty="0" smtClean="0">
                <a:solidFill>
                  <a:prstClr val="black"/>
                </a:solidFill>
                <a:latin typeface="Arial" pitchFamily="34" charset="0"/>
                <a:cs typeface="Arial" pitchFamily="34" charset="0"/>
              </a:rPr>
              <a:t>(диаграмма, </a:t>
            </a:r>
            <a:r>
              <a:rPr lang="ru-RU" sz="1400" dirty="0" err="1" smtClean="0">
                <a:solidFill>
                  <a:prstClr val="black"/>
                </a:solidFill>
                <a:latin typeface="Arial" pitchFamily="34" charset="0"/>
                <a:cs typeface="Arial" pitchFamily="34" charset="0"/>
              </a:rPr>
              <a:t>млн.руб</a:t>
            </a:r>
            <a:r>
              <a:rPr lang="ru-RU" sz="1400" dirty="0" smtClean="0">
                <a:solidFill>
                  <a:prstClr val="black"/>
                </a:solidFill>
                <a:latin typeface="Arial" pitchFamily="34" charset="0"/>
                <a:cs typeface="Arial" pitchFamily="34" charset="0"/>
              </a:rPr>
              <a:t>.)</a:t>
            </a:r>
          </a:p>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Увеличение суммы займа до 3 </a:t>
            </a:r>
            <a:r>
              <a:rPr lang="ru-RU" sz="1600" dirty="0" err="1" smtClean="0">
                <a:solidFill>
                  <a:prstClr val="black"/>
                </a:solidFill>
                <a:latin typeface="Arial" pitchFamily="34" charset="0"/>
                <a:cs typeface="Arial" pitchFamily="34" charset="0"/>
              </a:rPr>
              <a:t>млн.руб</a:t>
            </a:r>
            <a:r>
              <a:rPr lang="ru-RU" sz="1600" dirty="0" smtClean="0">
                <a:solidFill>
                  <a:prstClr val="black"/>
                </a:solidFill>
                <a:latin typeface="Arial" pitchFamily="34" charset="0"/>
                <a:cs typeface="Arial" pitchFamily="34" charset="0"/>
              </a:rPr>
              <a:t>.</a:t>
            </a:r>
            <a:endParaRPr lang="ru-RU" sz="1600" dirty="0">
              <a:solidFill>
                <a:prstClr val="black"/>
              </a:solidFill>
              <a:latin typeface="Arial" pitchFamily="34" charset="0"/>
              <a:cs typeface="Arial" pitchFamily="34" charset="0"/>
            </a:endParaRPr>
          </a:p>
        </p:txBody>
      </p:sp>
      <p:graphicFrame>
        <p:nvGraphicFramePr>
          <p:cNvPr id="3" name="Диаграмма 2"/>
          <p:cNvGraphicFramePr/>
          <p:nvPr>
            <p:extLst>
              <p:ext uri="{D42A27DB-BD31-4B8C-83A1-F6EECF244321}">
                <p14:modId xmlns:p14="http://schemas.microsoft.com/office/powerpoint/2010/main" val="3660070919"/>
              </p:ext>
            </p:extLst>
          </p:nvPr>
        </p:nvGraphicFramePr>
        <p:xfrm>
          <a:off x="152058" y="4379139"/>
          <a:ext cx="6297768" cy="2352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Таблица 18"/>
          <p:cNvGraphicFramePr>
            <a:graphicFrameLocks noGrp="1"/>
          </p:cNvGraphicFramePr>
          <p:nvPr>
            <p:extLst>
              <p:ext uri="{D42A27DB-BD31-4B8C-83A1-F6EECF244321}">
                <p14:modId xmlns:p14="http://schemas.microsoft.com/office/powerpoint/2010/main" val="988685830"/>
              </p:ext>
            </p:extLst>
          </p:nvPr>
        </p:nvGraphicFramePr>
        <p:xfrm>
          <a:off x="422691" y="1678162"/>
          <a:ext cx="5255010" cy="2060747"/>
        </p:xfrm>
        <a:graphic>
          <a:graphicData uri="http://schemas.openxmlformats.org/drawingml/2006/table">
            <a:tbl>
              <a:tblPr bandRow="1">
                <a:tableStyleId>{5C22544A-7EE6-4342-B048-85BDC9FD1C3A}</a:tableStyleId>
              </a:tblPr>
              <a:tblGrid>
                <a:gridCol w="3266811"/>
                <a:gridCol w="994100"/>
                <a:gridCol w="994099"/>
              </a:tblGrid>
              <a:tr h="405462">
                <a:tc>
                  <a:txBody>
                    <a:bodyPr/>
                    <a:lstStyle/>
                    <a:p>
                      <a:pPr algn="ctr"/>
                      <a:r>
                        <a:rPr lang="ru-RU" sz="1800" b="0" dirty="0" smtClean="0">
                          <a:solidFill>
                            <a:schemeClr val="tx1"/>
                          </a:solidFill>
                          <a:latin typeface="+mn-lt"/>
                        </a:rPr>
                        <a:t>Показатели</a:t>
                      </a:r>
                      <a:endParaRPr lang="ru-RU" sz="1800" b="0" dirty="0">
                        <a:solidFill>
                          <a:schemeClr val="tx1"/>
                        </a:solidFill>
                        <a:latin typeface="+mn-lt"/>
                      </a:endParaRPr>
                    </a:p>
                  </a:txBody>
                  <a:tcPr anchor="ctr">
                    <a:solidFill>
                      <a:schemeClr val="accent6">
                        <a:lumMod val="40000"/>
                        <a:lumOff val="60000"/>
                      </a:schemeClr>
                    </a:solidFill>
                  </a:tcPr>
                </a:tc>
                <a:tc>
                  <a:txBody>
                    <a:bodyPr/>
                    <a:lstStyle/>
                    <a:p>
                      <a:pPr algn="ctr"/>
                      <a:r>
                        <a:rPr lang="ru-RU" sz="1800" dirty="0" smtClean="0"/>
                        <a:t>2015</a:t>
                      </a:r>
                      <a:endParaRPr lang="ru-RU" sz="1800" dirty="0"/>
                    </a:p>
                  </a:txBody>
                  <a:tcPr anchor="ctr">
                    <a:solidFill>
                      <a:schemeClr val="accent6">
                        <a:lumMod val="40000"/>
                        <a:lumOff val="60000"/>
                      </a:schemeClr>
                    </a:solidFill>
                  </a:tcPr>
                </a:tc>
                <a:tc>
                  <a:txBody>
                    <a:bodyPr/>
                    <a:lstStyle/>
                    <a:p>
                      <a:pPr algn="ctr"/>
                      <a:r>
                        <a:rPr lang="ru-RU" sz="1800" dirty="0" smtClean="0"/>
                        <a:t>2016</a:t>
                      </a:r>
                      <a:endParaRPr lang="ru-RU" dirty="0"/>
                    </a:p>
                  </a:txBody>
                  <a:tcPr anchor="ctr">
                    <a:solidFill>
                      <a:schemeClr val="accent6">
                        <a:lumMod val="40000"/>
                        <a:lumOff val="60000"/>
                      </a:schemeClr>
                    </a:solidFill>
                  </a:tcPr>
                </a:tc>
              </a:tr>
              <a:tr h="405462">
                <a:tc>
                  <a:txBody>
                    <a:bodyPr/>
                    <a:lstStyle/>
                    <a:p>
                      <a:r>
                        <a:rPr lang="ru-RU" sz="1400" kern="1200" dirty="0" smtClean="0">
                          <a:solidFill>
                            <a:schemeClr val="dk1"/>
                          </a:solidFill>
                          <a:effectLst/>
                          <a:latin typeface="+mn-lt"/>
                          <a:ea typeface="+mn-ea"/>
                          <a:cs typeface="+mn-cs"/>
                        </a:rPr>
                        <a:t>Количество</a:t>
                      </a:r>
                      <a:r>
                        <a:rPr lang="en-US" sz="1400" kern="1200" baseline="0" dirty="0" smtClean="0">
                          <a:solidFill>
                            <a:schemeClr val="dk1"/>
                          </a:solidFill>
                          <a:effectLst/>
                          <a:latin typeface="+mn-lt"/>
                          <a:ea typeface="+mn-ea"/>
                          <a:cs typeface="+mn-cs"/>
                        </a:rPr>
                        <a:t> </a:t>
                      </a:r>
                      <a:r>
                        <a:rPr lang="ru-RU" sz="1400" kern="1200" dirty="0" smtClean="0">
                          <a:solidFill>
                            <a:schemeClr val="dk1"/>
                          </a:solidFill>
                          <a:effectLst/>
                          <a:latin typeface="+mn-lt"/>
                          <a:ea typeface="+mn-ea"/>
                          <a:cs typeface="+mn-cs"/>
                        </a:rPr>
                        <a:t>микрозаймов за год, шт.</a:t>
                      </a:r>
                      <a:endParaRPr lang="ru-RU" sz="1400" b="0" dirty="0">
                        <a:latin typeface="+mn-lt"/>
                      </a:endParaRPr>
                    </a:p>
                  </a:txBody>
                  <a:tcPr anchor="ctr"/>
                </a:tc>
                <a:tc>
                  <a:txBody>
                    <a:bodyPr/>
                    <a:lstStyle/>
                    <a:p>
                      <a:pPr marL="0" algn="ctr" defTabSz="932753" rtl="0" eaLnBrk="1" latinLnBrk="0" hangingPunct="1"/>
                      <a:r>
                        <a:rPr lang="en-US" sz="1800" b="0" kern="1200" dirty="0" smtClean="0">
                          <a:solidFill>
                            <a:schemeClr val="dk1"/>
                          </a:solidFill>
                          <a:latin typeface="+mn-lt"/>
                          <a:ea typeface="+mn-ea"/>
                          <a:cs typeface="+mn-cs"/>
                        </a:rPr>
                        <a:t>18</a:t>
                      </a:r>
                      <a:r>
                        <a:rPr lang="ru-RU" sz="1800" b="0" kern="1200" dirty="0" smtClean="0">
                          <a:solidFill>
                            <a:schemeClr val="dk1"/>
                          </a:solidFill>
                          <a:latin typeface="+mn-lt"/>
                          <a:ea typeface="+mn-ea"/>
                          <a:cs typeface="+mn-cs"/>
                        </a:rPr>
                        <a:t>8</a:t>
                      </a:r>
                      <a:endParaRPr lang="ru-RU" sz="1800" b="0" kern="1200" dirty="0">
                        <a:solidFill>
                          <a:schemeClr val="dk1"/>
                        </a:solidFill>
                        <a:latin typeface="+mn-lt"/>
                        <a:ea typeface="+mn-ea"/>
                        <a:cs typeface="+mn-cs"/>
                      </a:endParaRPr>
                    </a:p>
                  </a:txBody>
                  <a:tcPr anchor="ctr"/>
                </a:tc>
                <a:tc>
                  <a:txBody>
                    <a:bodyPr/>
                    <a:lstStyle/>
                    <a:p>
                      <a:pPr algn="ctr"/>
                      <a:r>
                        <a:rPr lang="ru-RU" sz="1800" b="0" dirty="0" smtClean="0"/>
                        <a:t>83</a:t>
                      </a:r>
                      <a:endParaRPr lang="ru-RU" sz="1800" b="0" dirty="0"/>
                    </a:p>
                  </a:txBody>
                  <a:tcPr anchor="ctr"/>
                </a:tc>
              </a:tr>
              <a:tr h="478601">
                <a:tc>
                  <a:txBody>
                    <a:bodyPr/>
                    <a:lstStyle/>
                    <a:p>
                      <a:r>
                        <a:rPr lang="ru-RU" sz="1400" kern="1200" dirty="0" smtClean="0">
                          <a:solidFill>
                            <a:schemeClr val="dk1"/>
                          </a:solidFill>
                          <a:effectLst/>
                          <a:latin typeface="+mn-lt"/>
                          <a:ea typeface="+mn-ea"/>
                          <a:cs typeface="+mn-cs"/>
                        </a:rPr>
                        <a:t>Сумма микрозаймов, млн. руб.</a:t>
                      </a:r>
                      <a:endParaRPr lang="ru-RU" sz="1400" b="0" dirty="0">
                        <a:latin typeface="+mn-lt"/>
                      </a:endParaRPr>
                    </a:p>
                  </a:txBody>
                  <a:tcPr anchor="ctr"/>
                </a:tc>
                <a:tc>
                  <a:txBody>
                    <a:bodyPr/>
                    <a:lstStyle/>
                    <a:p>
                      <a:pPr algn="ctr"/>
                      <a:r>
                        <a:rPr lang="en-US" sz="1800" b="0" dirty="0" smtClean="0">
                          <a:solidFill>
                            <a:schemeClr val="tx1"/>
                          </a:solidFill>
                          <a:latin typeface="+mn-lt"/>
                        </a:rPr>
                        <a:t>16</a:t>
                      </a:r>
                      <a:r>
                        <a:rPr lang="ru-RU" sz="1800" b="0" dirty="0" smtClean="0">
                          <a:solidFill>
                            <a:schemeClr val="tx1"/>
                          </a:solidFill>
                          <a:latin typeface="+mn-lt"/>
                        </a:rPr>
                        <a:t>8</a:t>
                      </a:r>
                      <a:r>
                        <a:rPr lang="en-US" sz="1800" b="0" dirty="0" smtClean="0">
                          <a:solidFill>
                            <a:schemeClr val="tx1"/>
                          </a:solidFill>
                          <a:latin typeface="+mn-lt"/>
                        </a:rPr>
                        <a:t>,</a:t>
                      </a:r>
                      <a:r>
                        <a:rPr lang="ru-RU" sz="1800" b="0" dirty="0" smtClean="0">
                          <a:solidFill>
                            <a:schemeClr val="tx1"/>
                          </a:solidFill>
                          <a:latin typeface="+mn-lt"/>
                        </a:rPr>
                        <a:t>5</a:t>
                      </a:r>
                      <a:endParaRPr lang="ru-RU" sz="1800" b="0" dirty="0">
                        <a:solidFill>
                          <a:schemeClr val="tx1"/>
                        </a:solidFill>
                        <a:latin typeface="+mn-lt"/>
                      </a:endParaRPr>
                    </a:p>
                  </a:txBody>
                  <a:tcPr anchor="ctr"/>
                </a:tc>
                <a:tc>
                  <a:txBody>
                    <a:bodyPr/>
                    <a:lstStyle/>
                    <a:p>
                      <a:pPr algn="ctr"/>
                      <a:r>
                        <a:rPr lang="ru-RU" sz="1800" b="0" dirty="0" smtClean="0"/>
                        <a:t>129,5</a:t>
                      </a:r>
                      <a:endParaRPr lang="ru-RU" sz="1800" b="0" dirty="0"/>
                    </a:p>
                  </a:txBody>
                  <a:tcPr anchor="ctr"/>
                </a:tc>
              </a:tr>
              <a:tr h="262737">
                <a:tc>
                  <a:txBody>
                    <a:bodyPr/>
                    <a:lstStyle/>
                    <a:p>
                      <a:r>
                        <a:rPr lang="ru-RU" sz="1400" kern="1200" dirty="0" smtClean="0">
                          <a:solidFill>
                            <a:schemeClr val="dk1"/>
                          </a:solidFill>
                          <a:effectLst/>
                          <a:latin typeface="+mn-lt"/>
                          <a:ea typeface="+mn-ea"/>
                          <a:cs typeface="+mn-cs"/>
                        </a:rPr>
                        <a:t>Риск портфеля, %</a:t>
                      </a:r>
                      <a:endParaRPr lang="ru-RU" sz="1400" kern="1200" dirty="0">
                        <a:solidFill>
                          <a:schemeClr val="dk1"/>
                        </a:solidFill>
                        <a:effectLst/>
                        <a:latin typeface="+mn-lt"/>
                        <a:ea typeface="+mn-ea"/>
                        <a:cs typeface="+mn-cs"/>
                      </a:endParaRPr>
                    </a:p>
                  </a:txBody>
                  <a:tcPr anchor="ctr"/>
                </a:tc>
                <a:tc>
                  <a:txBody>
                    <a:bodyPr/>
                    <a:lstStyle/>
                    <a:p>
                      <a:pPr algn="ctr"/>
                      <a:r>
                        <a:rPr lang="en-US" sz="1800" b="0" dirty="0" smtClean="0">
                          <a:solidFill>
                            <a:schemeClr val="tx1"/>
                          </a:solidFill>
                          <a:latin typeface="+mn-lt"/>
                        </a:rPr>
                        <a:t>6,9%</a:t>
                      </a:r>
                    </a:p>
                  </a:txBody>
                  <a:tcPr anchor="ctr"/>
                </a:tc>
                <a:tc>
                  <a:txBody>
                    <a:bodyPr/>
                    <a:lstStyle/>
                    <a:p>
                      <a:pPr algn="ctr"/>
                      <a:r>
                        <a:rPr lang="ru-RU" sz="1800" b="0" dirty="0" smtClean="0"/>
                        <a:t>5,0%</a:t>
                      </a:r>
                      <a:endParaRPr lang="ru-RU" sz="1800" b="0" dirty="0"/>
                    </a:p>
                  </a:txBody>
                  <a:tcPr anchor="ctr"/>
                </a:tc>
              </a:tr>
              <a:tr h="405462">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Портфель микрозаймов, млн. руб.</a:t>
                      </a:r>
                      <a:endParaRPr lang="ru-RU" sz="1400" b="0" dirty="0" smtClean="0">
                        <a:latin typeface="+mn-lt"/>
                      </a:endParaRPr>
                    </a:p>
                  </a:txBody>
                  <a:tcPr anchor="ctr"/>
                </a:tc>
                <a:tc>
                  <a:txBody>
                    <a:bodyPr/>
                    <a:lstStyle/>
                    <a:p>
                      <a:pPr algn="ctr"/>
                      <a:r>
                        <a:rPr lang="ru-RU" sz="1800" b="0" dirty="0" smtClean="0">
                          <a:solidFill>
                            <a:schemeClr val="tx1"/>
                          </a:solidFill>
                          <a:latin typeface="+mn-lt"/>
                        </a:rPr>
                        <a:t>113,7</a:t>
                      </a:r>
                    </a:p>
                  </a:txBody>
                  <a:tcPr anchor="ctr"/>
                </a:tc>
                <a:tc>
                  <a:txBody>
                    <a:bodyPr/>
                    <a:lstStyle/>
                    <a:p>
                      <a:pPr algn="ctr"/>
                      <a:r>
                        <a:rPr lang="ru-RU" sz="1800" b="0" dirty="0" smtClean="0"/>
                        <a:t>158,7</a:t>
                      </a:r>
                      <a:endParaRPr lang="ru-RU" sz="1800" b="0" dirty="0"/>
                    </a:p>
                  </a:txBody>
                  <a:tcPr anchor="ctr"/>
                </a:tc>
              </a:tr>
            </a:tbl>
          </a:graphicData>
        </a:graphic>
      </p:graphicFrame>
      <p:sp>
        <p:nvSpPr>
          <p:cNvPr id="14" name="Прямоугольник 13"/>
          <p:cNvSpPr/>
          <p:nvPr/>
        </p:nvSpPr>
        <p:spPr>
          <a:xfrm>
            <a:off x="422691" y="692964"/>
            <a:ext cx="9031857" cy="830997"/>
          </a:xfrm>
          <a:prstGeom prst="rect">
            <a:avLst/>
          </a:prstGeom>
        </p:spPr>
        <p:txBody>
          <a:bodyPr wrap="square">
            <a:spAutoFit/>
          </a:bodyPr>
          <a:lstStyle/>
          <a:p>
            <a:pPr algn="ctr"/>
            <a:r>
              <a:rPr lang="ru-RU" sz="2400" b="1" dirty="0" smtClean="0">
                <a:solidFill>
                  <a:srgbClr val="F55F0B"/>
                </a:solidFill>
                <a:latin typeface="Arial" pitchFamily="34" charset="0"/>
                <a:cs typeface="Arial" pitchFamily="34" charset="0"/>
              </a:rPr>
              <a:t>Фондом всего предоставлено </a:t>
            </a:r>
          </a:p>
          <a:p>
            <a:pPr algn="ctr"/>
            <a:r>
              <a:rPr lang="ru-RU" sz="2400" b="1" dirty="0" smtClean="0">
                <a:solidFill>
                  <a:srgbClr val="F55F0B"/>
                </a:solidFill>
                <a:latin typeface="Arial" pitchFamily="34" charset="0"/>
                <a:cs typeface="Arial" pitchFamily="34" charset="0"/>
              </a:rPr>
              <a:t>965 микрозаймов на 8</a:t>
            </a:r>
            <a:r>
              <a:rPr lang="ru-RU" sz="2400" b="1" dirty="0">
                <a:solidFill>
                  <a:srgbClr val="F55F0B"/>
                </a:solidFill>
                <a:latin typeface="Arial" pitchFamily="34" charset="0"/>
                <a:cs typeface="Arial" pitchFamily="34" charset="0"/>
              </a:rPr>
              <a:t>7</a:t>
            </a:r>
            <a:r>
              <a:rPr lang="en-US" sz="2400" b="1" dirty="0" smtClean="0">
                <a:solidFill>
                  <a:srgbClr val="F55F0B"/>
                </a:solidFill>
                <a:latin typeface="Arial" pitchFamily="34" charset="0"/>
                <a:cs typeface="Arial" pitchFamily="34" charset="0"/>
              </a:rPr>
              <a:t>0</a:t>
            </a:r>
            <a:r>
              <a:rPr lang="ru-RU" sz="2400" b="1" dirty="0" smtClean="0">
                <a:solidFill>
                  <a:srgbClr val="F55F0B"/>
                </a:solidFill>
                <a:latin typeface="Arial" pitchFamily="34" charset="0"/>
                <a:cs typeface="Arial" pitchFamily="34" charset="0"/>
              </a:rPr>
              <a:t> млн. рублей</a:t>
            </a:r>
            <a:endParaRPr lang="ru-RU" sz="2400" b="1" dirty="0">
              <a:solidFill>
                <a:srgbClr val="23669D"/>
              </a:solidFill>
              <a:latin typeface="Arial" pitchFamily="34" charset="0"/>
              <a:cs typeface="Arial" pitchFamily="34" charset="0"/>
            </a:endParaRPr>
          </a:p>
        </p:txBody>
      </p:sp>
      <p:graphicFrame>
        <p:nvGraphicFramePr>
          <p:cNvPr id="15" name="Диаграмма 14"/>
          <p:cNvGraphicFramePr>
            <a:graphicFrameLocks/>
          </p:cNvGraphicFramePr>
          <p:nvPr>
            <p:extLst>
              <p:ext uri="{D42A27DB-BD31-4B8C-83A1-F6EECF244321}">
                <p14:modId xmlns:p14="http://schemas.microsoft.com/office/powerpoint/2010/main" val="805641583"/>
              </p:ext>
            </p:extLst>
          </p:nvPr>
        </p:nvGraphicFramePr>
        <p:xfrm>
          <a:off x="6058468" y="1698973"/>
          <a:ext cx="3667126" cy="48577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360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5</a:t>
            </a:r>
            <a:endParaRPr lang="en-US" sz="1000" b="1" dirty="0">
              <a:solidFill>
                <a:schemeClr val="tx2"/>
              </a:solidFill>
            </a:endParaRPr>
          </a:p>
        </p:txBody>
      </p:sp>
      <p:sp>
        <p:nvSpPr>
          <p:cNvPr id="7" name="Содержимое 2"/>
          <p:cNvSpPr txBox="1">
            <a:spLocks/>
          </p:cNvSpPr>
          <p:nvPr/>
        </p:nvSpPr>
        <p:spPr bwMode="auto">
          <a:xfrm>
            <a:off x="530525" y="245996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smtClean="0"/>
              <a:t> </a:t>
            </a:r>
            <a:r>
              <a:rPr lang="ru-RU" sz="6000" b="1" dirty="0" smtClean="0"/>
              <a:t>(495</a:t>
            </a:r>
            <a:r>
              <a:rPr lang="ru-RU" sz="6000" b="1" dirty="0"/>
              <a:t>) 730-50-76 </a:t>
            </a:r>
            <a:endParaRPr lang="ru-RU" sz="6000" b="1" dirty="0" smtClean="0">
              <a:hlinkClick r:id="rId3"/>
            </a:endParaRPr>
          </a:p>
          <a:p>
            <a:pPr marL="342900" indent="-342900" algn="ctr" eaLnBrk="0" hangingPunct="0">
              <a:spcBef>
                <a:spcPct val="20000"/>
              </a:spcBef>
            </a:pPr>
            <a:r>
              <a:rPr lang="en-US" sz="6000" b="1" dirty="0" smtClean="0">
                <a:hlinkClick r:id="rId3"/>
              </a:rPr>
              <a:t>www.mofmicro.ru</a:t>
            </a:r>
            <a:endParaRPr lang="ru-RU" sz="4800" b="1" dirty="0" smtClean="0"/>
          </a:p>
          <a:p>
            <a:pPr marL="342900" indent="-342900" algn="ctr" eaLnBrk="0" hangingPunct="0">
              <a:spcBef>
                <a:spcPct val="20000"/>
              </a:spcBef>
            </a:pPr>
            <a:r>
              <a:rPr lang="en-US" sz="3200" dirty="0" smtClean="0"/>
              <a:t>fond@mofmicro.ru</a:t>
            </a:r>
            <a:endParaRPr lang="ru-RU" sz="3200" dirty="0" smtClean="0"/>
          </a:p>
          <a:p>
            <a:pPr marL="342900" indent="-342900" algn="ctr" eaLnBrk="0" hangingPunct="0">
              <a:spcBef>
                <a:spcPct val="20000"/>
              </a:spcBef>
            </a:pPr>
            <a:r>
              <a:rPr lang="ru-RU" sz="3200" dirty="0" smtClean="0"/>
              <a:t>г. Красногорск, </a:t>
            </a:r>
          </a:p>
          <a:p>
            <a:pPr marL="342900" indent="-342900" algn="ctr" eaLnBrk="0" hangingPunct="0">
              <a:spcBef>
                <a:spcPct val="20000"/>
              </a:spcBef>
            </a:pPr>
            <a:r>
              <a:rPr lang="ru-RU" sz="3200" dirty="0" smtClean="0"/>
              <a:t>бульвар Строителей, д.2, офис 44</a:t>
            </a:r>
            <a:endParaRPr lang="en-US" sz="3200" dirty="0"/>
          </a:p>
        </p:txBody>
      </p:sp>
      <p:pic>
        <p:nvPicPr>
          <p:cNvPr id="8" name="Рисунок 7" descr="Логотип МОФМ_5.jpg"/>
          <p:cNvPicPr>
            <a:picLocks noChangeAspect="1"/>
          </p:cNvPicPr>
          <p:nvPr/>
        </p:nvPicPr>
        <p:blipFill>
          <a:blip r:embed="rId4" cstate="print"/>
          <a:stretch>
            <a:fillRect/>
          </a:stretch>
        </p:blipFill>
        <p:spPr>
          <a:xfrm>
            <a:off x="4121138" y="924565"/>
            <a:ext cx="1373339" cy="1382031"/>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0.xml><?xml version="1.0" encoding="utf-8"?>
<p:tagLst xmlns:a="http://schemas.openxmlformats.org/drawingml/2006/main" xmlns:r="http://schemas.openxmlformats.org/officeDocument/2006/relationships" xmlns:p="http://schemas.openxmlformats.org/presentationml/2006/main">
  <p:tag name="NAME" val="SingleBoatText"/>
</p:tagLst>
</file>

<file path=ppt/tags/tag11.xml><?xml version="1.0" encoding="utf-8"?>
<p:tagLst xmlns:a="http://schemas.openxmlformats.org/drawingml/2006/main" xmlns:r="http://schemas.openxmlformats.org/officeDocument/2006/relationships" xmlns:p="http://schemas.openxmlformats.org/presentationml/2006/main">
  <p:tag name="NAME" val="SingleBoatText"/>
</p:tagLst>
</file>

<file path=ppt/tags/tag12.xml><?xml version="1.0" encoding="utf-8"?>
<p:tagLst xmlns:a="http://schemas.openxmlformats.org/drawingml/2006/main" xmlns:r="http://schemas.openxmlformats.org/officeDocument/2006/relationships" xmlns:p="http://schemas.openxmlformats.org/presentationml/2006/main">
  <p:tag name="NAME" val="SingleBoatText"/>
</p:tagLst>
</file>

<file path=ppt/tags/tag13.xml><?xml version="1.0" encoding="utf-8"?>
<p:tagLst xmlns:a="http://schemas.openxmlformats.org/drawingml/2006/main" xmlns:r="http://schemas.openxmlformats.org/officeDocument/2006/relationships" xmlns:p="http://schemas.openxmlformats.org/presentationml/2006/main">
  <p:tag name="NAME" val="SingleBoatText"/>
</p:tagLst>
</file>

<file path=ppt/tags/tag14.xml><?xml version="1.0" encoding="utf-8"?>
<p:tagLst xmlns:a="http://schemas.openxmlformats.org/drawingml/2006/main" xmlns:r="http://schemas.openxmlformats.org/officeDocument/2006/relationships" xmlns:p="http://schemas.openxmlformats.org/presentationml/2006/main">
  <p:tag name="NAME" val="SingleBoatTex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8.xml><?xml version="1.0" encoding="utf-8"?>
<p:tagLst xmlns:a="http://schemas.openxmlformats.org/drawingml/2006/main" xmlns:r="http://schemas.openxmlformats.org/officeDocument/2006/relationships" xmlns:p="http://schemas.openxmlformats.org/presentationml/2006/main">
  <p:tag name="NAME" val="SingleBoatText"/>
</p:tagLst>
</file>

<file path=ppt/tags/tag9.xml><?xml version="1.0" encoding="utf-8"?>
<p:tagLst xmlns:a="http://schemas.openxmlformats.org/drawingml/2006/main" xmlns:r="http://schemas.openxmlformats.org/officeDocument/2006/relationships" xmlns:p="http://schemas.openxmlformats.org/presentationml/2006/main">
  <p:tag name="NAME" val="SingleBoatText"/>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6127</TotalTime>
  <Words>409</Words>
  <Application>Microsoft Office PowerPoint</Application>
  <PresentationFormat>Лист A4 (210x297 мм)</PresentationFormat>
  <Paragraphs>107</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ＭＳ Ｐゴシック</vt:lpstr>
      <vt:lpstr>Arial</vt:lpstr>
      <vt:lpstr>Arial Narrow</vt:lpstr>
      <vt:lpstr>Calibri</vt:lpstr>
      <vt:lpstr>Times New Roman</vt:lpstr>
      <vt:lpstr>Wingdings</vt:lpstr>
      <vt:lpstr>5_Universal Template_RU</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Коромыслова Валентина Васильевна</cp:lastModifiedBy>
  <cp:revision>521</cp:revision>
  <cp:lastPrinted>2016-06-02T08:50:58Z</cp:lastPrinted>
  <dcterms:created xsi:type="dcterms:W3CDTF">2014-02-04T07:17:20Z</dcterms:created>
  <dcterms:modified xsi:type="dcterms:W3CDTF">2016-07-20T07:01:35Z</dcterms:modified>
</cp:coreProperties>
</file>